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68"/>
  </p:notesMasterIdLst>
  <p:sldIdLst>
    <p:sldId id="256" r:id="rId2"/>
    <p:sldId id="374" r:id="rId3"/>
    <p:sldId id="26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78" r:id="rId30"/>
    <p:sldId id="301" r:id="rId31"/>
    <p:sldId id="302" r:id="rId32"/>
    <p:sldId id="381" r:id="rId33"/>
    <p:sldId id="304" r:id="rId34"/>
    <p:sldId id="306" r:id="rId35"/>
    <p:sldId id="380" r:id="rId36"/>
    <p:sldId id="307" r:id="rId37"/>
    <p:sldId id="308" r:id="rId38"/>
    <p:sldId id="309" r:id="rId39"/>
    <p:sldId id="310" r:id="rId40"/>
    <p:sldId id="385" r:id="rId41"/>
    <p:sldId id="317" r:id="rId42"/>
    <p:sldId id="318" r:id="rId43"/>
    <p:sldId id="319" r:id="rId44"/>
    <p:sldId id="320" r:id="rId45"/>
    <p:sldId id="382" r:id="rId46"/>
    <p:sldId id="377" r:id="rId47"/>
    <p:sldId id="321" r:id="rId48"/>
    <p:sldId id="322" r:id="rId49"/>
    <p:sldId id="323" r:id="rId50"/>
    <p:sldId id="324" r:id="rId51"/>
    <p:sldId id="325" r:id="rId52"/>
    <p:sldId id="326" r:id="rId53"/>
    <p:sldId id="369" r:id="rId54"/>
    <p:sldId id="327" r:id="rId55"/>
    <p:sldId id="384" r:id="rId56"/>
    <p:sldId id="328" r:id="rId57"/>
    <p:sldId id="329" r:id="rId58"/>
    <p:sldId id="330" r:id="rId59"/>
    <p:sldId id="331" r:id="rId60"/>
    <p:sldId id="338" r:id="rId61"/>
    <p:sldId id="339" r:id="rId62"/>
    <p:sldId id="340" r:id="rId63"/>
    <p:sldId id="341" r:id="rId64"/>
    <p:sldId id="342" r:id="rId65"/>
    <p:sldId id="343" r:id="rId66"/>
    <p:sldId id="366" r:id="rId6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3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80914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32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7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2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29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5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0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42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427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5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920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36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6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608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25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5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7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190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34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77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478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62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53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4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720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16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93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596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641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00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49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9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21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03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398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33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612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52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52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45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7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464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0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31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27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0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487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27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91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3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02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752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0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04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53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3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3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6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32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660C2-FB2A-4A4F-8C82-CB1D597EE53B}" type="datetimeFigureOut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3C6F8-1DBF-4D56-A711-858F9229B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16/04/01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16/04/01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6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16/04/01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9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16/04/01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4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16/04/01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16/04/01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16/04/01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03"/>
          <p:cNvSpPr txBox="1">
            <a:spLocks noGrp="1"/>
          </p:cNvSpPr>
          <p:nvPr>
            <p:ph type="ctrTitle"/>
          </p:nvPr>
        </p:nvSpPr>
        <p:spPr>
          <a:xfrm>
            <a:off x="724593" y="740986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Design Methodology</a:t>
            </a:r>
          </a:p>
        </p:txBody>
      </p:sp>
      <p:sp>
        <p:nvSpPr>
          <p:cNvPr id="9" name="Shape 704"/>
          <p:cNvSpPr txBox="1">
            <a:spLocks noGrp="1"/>
          </p:cNvSpPr>
          <p:nvPr>
            <p:ph type="subTitle" idx="1"/>
          </p:nvPr>
        </p:nvSpPr>
        <p:spPr>
          <a:xfrm>
            <a:off x="663633" y="2017121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Mike </a:t>
            </a:r>
            <a:r>
              <a:rPr lang="en" dirty="0" smtClean="0">
                <a:solidFill>
                  <a:schemeClr val="tx1"/>
                </a:solidFill>
              </a:rPr>
              <a:t>Amundsen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API Academy / CA</a:t>
            </a:r>
            <a:r>
              <a:rPr lang="en" dirty="0">
                <a:solidFill>
                  <a:schemeClr val="tx1"/>
                </a:solidFill>
              </a:rPr>
              <a:t/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@mamund</a:t>
            </a:r>
          </a:p>
        </p:txBody>
      </p:sp>
      <p:pic>
        <p:nvPicPr>
          <p:cNvPr id="5" name="Shape 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93090"/>
            <a:ext cx="9144001" cy="47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775116"/>
            <a:ext cx="9143999" cy="359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HTTP headers responsibly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6597" y="0"/>
            <a:ext cx="79508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HTTP headers responsibly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Describe edge cases (async, errors, authN/Z)</a:t>
            </a:r>
          </a:p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731448"/>
            <a:ext cx="9144000" cy="368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0088" y="0"/>
            <a:ext cx="87038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72808"/>
            <a:ext cx="9144001" cy="479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 for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" y="1063378"/>
            <a:ext cx="8835992" cy="88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628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i="1"/>
              <a:t>But there's a problem here...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Those are not </a:t>
            </a:r>
            <a:r>
              <a:rPr lang="en" i="1"/>
              <a:t>design </a:t>
            </a:r>
            <a:r>
              <a:rPr lang="en"/>
              <a:t>guidelines..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They are </a:t>
            </a:r>
            <a:r>
              <a:rPr lang="en" i="1"/>
              <a:t>implementation </a:t>
            </a:r>
            <a:r>
              <a:rPr lang="en"/>
              <a:t>guidelines!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68700" y="1263212"/>
            <a:ext cx="6700424" cy="26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Ok, so what is a </a:t>
            </a:r>
            <a:r>
              <a:rPr lang="en" i="1"/>
              <a:t>design methodology</a:t>
            </a:r>
            <a:r>
              <a:rPr lang="en"/>
              <a:t>, then?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/>
          <a:srcRect l="880" t="-34440" r="-880" b="34439"/>
          <a:stretch/>
        </p:blipFill>
        <p:spPr>
          <a:xfrm>
            <a:off x="1329482" y="-822975"/>
            <a:ext cx="6485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Here's a simple seven-step procedure...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r>
              <a:rPr lang="en-US" dirty="0" smtClean="0"/>
              <a:t>Yep, seven steps.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26" y="1200150"/>
            <a:ext cx="5036215" cy="41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819104"/>
            <a:ext cx="9143998" cy="350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1. List the Semantic </a:t>
            </a:r>
            <a:r>
              <a:rPr lang="en" dirty="0" smtClean="0"/>
              <a:t>Descriptors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B7B7B7"/>
                </a:solidFill>
              </a:rPr>
              <a:t>1. List the Semantic </a:t>
            </a:r>
            <a:r>
              <a:rPr lang="en" dirty="0" smtClean="0">
                <a:solidFill>
                  <a:srgbClr val="B7B7B7"/>
                </a:solidFill>
              </a:rPr>
              <a:t>Descriptors</a:t>
            </a:r>
            <a:br>
              <a:rPr lang="en" dirty="0" smtClean="0">
                <a:solidFill>
                  <a:srgbClr val="B7B7B7"/>
                </a:solidFill>
              </a:rPr>
            </a:br>
            <a:r>
              <a:rPr lang="en" i="1" dirty="0" smtClean="0"/>
              <a:t>(</a:t>
            </a:r>
            <a:r>
              <a:rPr lang="en" i="1" dirty="0"/>
              <a:t>the what</a:t>
            </a:r>
            <a:r>
              <a:rPr lang="en" i="1" dirty="0" smtClean="0"/>
              <a:t>?)</a:t>
            </a:r>
            <a:br>
              <a:rPr lang="en" i="1" dirty="0" smtClean="0"/>
            </a:br>
            <a:endParaRPr lang="en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Ubiquitous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438274" cy="3725699"/>
          </a:xfrm>
        </p:spPr>
        <p:txBody>
          <a:bodyPr/>
          <a:lstStyle/>
          <a:p>
            <a:r>
              <a:rPr lang="en-US" sz="1800" i="1" dirty="0"/>
              <a:t>Ubiquitous Language is the term Eric Evans uses in </a:t>
            </a:r>
            <a:r>
              <a:rPr lang="en-US" sz="1800" b="1" i="1" dirty="0"/>
              <a:t>Domain Driven </a:t>
            </a:r>
            <a:r>
              <a:rPr lang="en-US" sz="1800" b="1" i="1" dirty="0" smtClean="0"/>
              <a:t>Design</a:t>
            </a:r>
            <a:r>
              <a:rPr lang="en-US" sz="1800" i="1" dirty="0" smtClean="0"/>
              <a:t> for </a:t>
            </a:r>
            <a:r>
              <a:rPr lang="en-US" sz="1800" i="1" dirty="0"/>
              <a:t>the practice of building up a common, rigorous language between developers and users. This language should be based on the Domain Model used in the software - hence the need for it to be rigorous, since software doesn't cope well with ambiguity</a:t>
            </a:r>
            <a:r>
              <a:rPr lang="en-US" sz="1800" i="1" dirty="0" smtClean="0"/>
              <a:t>.</a:t>
            </a:r>
            <a:br>
              <a:rPr lang="en-US" sz="1800" i="1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-- Martin Fowler, 2006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74" y="801392"/>
            <a:ext cx="3056271" cy="4080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78" y="3147894"/>
            <a:ext cx="1310293" cy="17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1. List the Semantic Descriptors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i</a:t>
            </a:r>
            <a:r>
              <a:rPr lang="en" dirty="0" smtClean="0"/>
              <a:t>d (unique string)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t</a:t>
            </a:r>
            <a:r>
              <a:rPr lang="en" dirty="0" smtClean="0"/>
              <a:t>itle (string)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c</a:t>
            </a:r>
            <a:r>
              <a:rPr lang="en" dirty="0" smtClean="0"/>
              <a:t>ompleted (true/false)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smtClean="0"/>
              <a:t>CRUD (create, read, update, delete)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err="1" smtClean="0"/>
              <a:t>listAll</a:t>
            </a:r>
            <a:r>
              <a:rPr lang="en-US" dirty="0" smtClean="0"/>
              <a:t> tasks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err="1" smtClean="0"/>
              <a:t>listActive</a:t>
            </a:r>
            <a:r>
              <a:rPr lang="en-US" dirty="0" smtClean="0"/>
              <a:t> (completed=false)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listCompleted (completed=true)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findByName (partial match)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2. Draw a State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206538" cy="3725699"/>
          </a:xfrm>
        </p:spPr>
        <p:txBody>
          <a:bodyPr/>
          <a:lstStyle/>
          <a:p>
            <a:r>
              <a:rPr lang="en-US" sz="2400" i="1" dirty="0" smtClean="0"/>
              <a:t>State Charts are compact and expressive – small diagrams can express complex behavior – as well as compositional and modular.</a:t>
            </a:r>
            <a:br>
              <a:rPr lang="en-US" sz="2400" i="1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-- David </a:t>
            </a:r>
            <a:r>
              <a:rPr lang="en-US" sz="2400" dirty="0" err="1" smtClean="0"/>
              <a:t>Harel</a:t>
            </a:r>
            <a:r>
              <a:rPr lang="en-US" sz="2400" dirty="0" smtClean="0"/>
              <a:t>, 2002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704157"/>
            <a:ext cx="3203217" cy="4172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93" y="2961795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8" r="18823" b="8430"/>
          <a:stretch/>
        </p:blipFill>
        <p:spPr>
          <a:xfrm rot="16200000">
            <a:off x="2367247" y="-1550051"/>
            <a:ext cx="4318433" cy="830987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IANA Link Relation Values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schema.org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microformats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Dublin Core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Activity Streams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id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title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c</a:t>
            </a:r>
            <a:r>
              <a:rPr lang="en" dirty="0" smtClean="0"/>
              <a:t>ompleted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smtClean="0"/>
              <a:t>C</a:t>
            </a:r>
            <a:r>
              <a:rPr lang="en" dirty="0" smtClean="0"/>
              <a:t>reate, read, update, delete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listAll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listActive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listCompleted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findByName</a:t>
            </a:r>
            <a:endParaRPr lang="en" dirty="0"/>
          </a:p>
          <a:p>
            <a:pPr marL="38100" lvl="0" rtl="0">
              <a:spcBef>
                <a:spcPts val="0"/>
              </a:spcBef>
              <a:buClr>
                <a:schemeClr val="lt1"/>
              </a:buClr>
              <a:buSzPct val="100000"/>
            </a:pP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14305"/>
            <a:ext cx="7772400" cy="470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Actually, we have a methodology already...</a:t>
            </a:r>
          </a:p>
        </p:txBody>
      </p:sp>
      <p:pic>
        <p:nvPicPr>
          <p:cNvPr id="4" name="Shape 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id (data) </a:t>
            </a:r>
            <a:endParaRPr lang="en" dirty="0"/>
          </a:p>
          <a:p>
            <a:pPr marL="457200" lvl="0" indent="-419100">
              <a:buFont typeface="Arial"/>
              <a:buChar char="●"/>
            </a:pPr>
            <a:r>
              <a:rPr lang="en-US" dirty="0"/>
              <a:t>t</a:t>
            </a:r>
            <a:r>
              <a:rPr lang="en" dirty="0" smtClean="0"/>
              <a:t>itle </a:t>
            </a:r>
            <a:r>
              <a:rPr lang="en" dirty="0"/>
              <a:t>(data)</a:t>
            </a:r>
          </a:p>
          <a:p>
            <a:pPr marL="457200" lvl="0" indent="-419100">
              <a:buFont typeface="Arial"/>
              <a:buChar char="●"/>
            </a:pPr>
            <a:r>
              <a:rPr lang="en-US" dirty="0"/>
              <a:t>c</a:t>
            </a:r>
            <a:r>
              <a:rPr lang="en" dirty="0" smtClean="0"/>
              <a:t>ompleted </a:t>
            </a:r>
            <a:r>
              <a:rPr lang="en" dirty="0"/>
              <a:t>(data)</a:t>
            </a:r>
            <a:endParaRPr lang="en" dirty="0" smtClean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smtClean="0"/>
              <a:t>C</a:t>
            </a:r>
            <a:r>
              <a:rPr lang="en" dirty="0" smtClean="0"/>
              <a:t>reate, read, update, delete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listAll – IANA collection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listActive – IANA collection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listCompleted IANA collection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findByName – search </a:t>
            </a:r>
            <a:endParaRPr lang="en" dirty="0"/>
          </a:p>
          <a:p>
            <a:pPr marL="38100" lvl="0" rtl="0">
              <a:spcBef>
                <a:spcPts val="0"/>
              </a:spcBef>
              <a:buClr>
                <a:schemeClr val="lt1"/>
              </a:buClr>
              <a:buSzPct val="100000"/>
            </a:pP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747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OK, that was the design part...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But I still need to implement it, right?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Message-Passing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3378"/>
            <a:ext cx="5014762" cy="3725699"/>
          </a:xfrm>
        </p:spPr>
        <p:txBody>
          <a:bodyPr/>
          <a:lstStyle/>
          <a:p>
            <a:r>
              <a:rPr lang="en-US" sz="2000" i="1" dirty="0"/>
              <a:t>The big idea is "messaging" - that is what the </a:t>
            </a:r>
            <a:r>
              <a:rPr lang="en-US" sz="2000" i="1" dirty="0" err="1"/>
              <a:t>kernal</a:t>
            </a:r>
            <a:r>
              <a:rPr lang="en-US" sz="2000" i="1" dirty="0"/>
              <a:t> of Smalltalk/Squeak is all about  The key in making great and </a:t>
            </a:r>
            <a:r>
              <a:rPr lang="en-US" sz="2000" i="1" dirty="0" smtClean="0"/>
              <a:t>grow-able </a:t>
            </a:r>
            <a:r>
              <a:rPr lang="en-US" sz="2000" i="1" dirty="0"/>
              <a:t>systems is much more to design how its modules communicate rather than what their internal properties and behaviors should be. </a:t>
            </a:r>
            <a:endParaRPr lang="en-US" sz="2000" i="1" dirty="0" smtClean="0"/>
          </a:p>
          <a:p>
            <a:endParaRPr lang="en-US" sz="2000" dirty="0"/>
          </a:p>
          <a:p>
            <a:r>
              <a:rPr lang="en-US" sz="2000" dirty="0" smtClean="0"/>
              <a:t>-- Alan Kay, 1998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48" y="596767"/>
            <a:ext cx="3092816" cy="4395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2" y="3014532"/>
            <a:ext cx="1449416" cy="19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311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 dirty="0">
                <a:solidFill>
                  <a:srgbClr val="B7B7B7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Collection type: Atom, OData, </a:t>
            </a:r>
            <a:r>
              <a:rPr lang="en" dirty="0" smtClean="0"/>
              <a:t>Collection+JSON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Free-form: HTML, Siren, HAL, </a:t>
            </a:r>
            <a:r>
              <a:rPr lang="en" dirty="0" smtClean="0"/>
              <a:t>JSON-LD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B7B7B7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B7B7B7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Shape 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9999"/>
                </a:solidFill>
              </a:rPr>
              <a:t>Collection type: Atom, OData,</a:t>
            </a:r>
            <a:r>
              <a:rPr lang="en"/>
              <a:t> Collection+JSON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14977"/>
            <a:ext cx="9144000" cy="451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3578"/>
            <a:ext cx="9144000" cy="503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Collection+JSON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" y="1200150"/>
            <a:ext cx="8658294" cy="2633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7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3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5. Write a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RFC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278582" cy="3725699"/>
          </a:xfrm>
        </p:spPr>
        <p:txBody>
          <a:bodyPr/>
          <a:lstStyle/>
          <a:p>
            <a:r>
              <a:rPr lang="en-US" sz="2800" i="1" dirty="0" smtClean="0"/>
              <a:t>A profile allows clients to learn about additional semantics that are associated with the resource.</a:t>
            </a:r>
            <a:br>
              <a:rPr lang="en-US" sz="2800" i="1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-- Erik Wilde, 2013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3" t="33541" r="31518" b="-3190"/>
          <a:stretch/>
        </p:blipFill>
        <p:spPr>
          <a:xfrm>
            <a:off x="6492240" y="1463040"/>
            <a:ext cx="2560320" cy="3566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10814" r="24009" b="9182"/>
          <a:stretch/>
        </p:blipFill>
        <p:spPr>
          <a:xfrm>
            <a:off x="4718859" y="2554778"/>
            <a:ext cx="155448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71" name="Shape 4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5342"/>
            <a:ext cx="9144002" cy="503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28" y="0"/>
            <a:ext cx="4878489" cy="503304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dirty="0"/>
              <a:t>6. Implementation</a:t>
            </a:r>
          </a:p>
          <a:p>
            <a:pPr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6. </a:t>
            </a:r>
            <a:r>
              <a:rPr lang="en" dirty="0" smtClean="0"/>
              <a:t>Implementation</a:t>
            </a:r>
            <a:br>
              <a:rPr lang="en" dirty="0" smtClean="0"/>
            </a:br>
            <a:r>
              <a:rPr lang="en" i="1" dirty="0" smtClean="0">
                <a:solidFill>
                  <a:srgbClr val="FF00FF"/>
                </a:solidFill>
              </a:rPr>
              <a:t>ta-da</a:t>
            </a:r>
            <a:r>
              <a:rPr lang="en" i="1" dirty="0">
                <a:solidFill>
                  <a:srgbClr val="FF00FF"/>
                </a:solidFill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6753" y="0"/>
            <a:ext cx="75104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And now we have running code!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Wait, what's step seven?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7. Publication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7. Publication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Publish your "billboard" URL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Publish your profile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Register new rel values and/or media types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Publish the documentation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Consider "well-known" URIs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Now, you're done!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Seven Simple Steps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List the Semantic Descriptors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Draw a State Diagram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Reconcile Names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Write a Profile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Select a Media Type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Implementation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Publication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/>
          </p:nvPr>
        </p:nvSpPr>
        <p:spPr>
          <a:xfrm>
            <a:off x="724593" y="153682"/>
            <a:ext cx="7772400" cy="464115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Design Methodology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4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5575"/>
            <a:ext cx="9144002" cy="50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  <p:pic>
        <p:nvPicPr>
          <p:cNvPr id="5" name="Shape 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43490" y="3372004"/>
            <a:ext cx="1297132" cy="1695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584</TotalTime>
  <Words>751</Words>
  <Application>Microsoft Office PowerPoint</Application>
  <PresentationFormat>On-screen Show (16:9)</PresentationFormat>
  <Paragraphs>140</Paragraphs>
  <Slides>66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 2</vt:lpstr>
      <vt:lpstr>HDOfficeLightV0</vt:lpstr>
      <vt:lpstr>API Design Methodology</vt:lpstr>
      <vt:lpstr>APIs for the Web</vt:lpstr>
      <vt:lpstr>PowerPoint Presentation</vt:lpstr>
      <vt:lpstr>Actually, we have a methodology already...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there's a problem here...</vt:lpstr>
      <vt:lpstr>Those are not design guidelines..</vt:lpstr>
      <vt:lpstr>They are implementation guidelines!</vt:lpstr>
      <vt:lpstr>PowerPoint Presentation</vt:lpstr>
      <vt:lpstr>Ok, so what is a design methodology, then?</vt:lpstr>
      <vt:lpstr>PowerPoint Presentation</vt:lpstr>
      <vt:lpstr>PowerPoint Presentation</vt:lpstr>
      <vt:lpstr>Here's a simple seven-step procedure...</vt:lpstr>
      <vt:lpstr>Yep, seven steps.</vt:lpstr>
      <vt:lpstr>1. List the Semantic Descriptors  </vt:lpstr>
      <vt:lpstr>1. List the Semantic Descriptors (the what?) </vt:lpstr>
      <vt:lpstr>Ubiquitous Language</vt:lpstr>
      <vt:lpstr>1. List the Semantic Descriptors</vt:lpstr>
      <vt:lpstr>2. Draw a State Diagram</vt:lpstr>
      <vt:lpstr>State Charts</vt:lpstr>
      <vt:lpstr>PowerPoint Presentation</vt:lpstr>
      <vt:lpstr>3. Reconcile Names</vt:lpstr>
      <vt:lpstr>3. Reconcile Names</vt:lpstr>
      <vt:lpstr>3. Reconcile Names</vt:lpstr>
      <vt:lpstr>3. Reconcile Names</vt:lpstr>
      <vt:lpstr>OK, that was the design part...</vt:lpstr>
      <vt:lpstr>But I still need to implement it, right?</vt:lpstr>
      <vt:lpstr>4. Choose a Media Type</vt:lpstr>
      <vt:lpstr>4. Choose a Media Type</vt:lpstr>
      <vt:lpstr>Message-Passing</vt:lpstr>
      <vt:lpstr>4. Choose a Media Type</vt:lpstr>
      <vt:lpstr>4. Choose a Media Type</vt:lpstr>
      <vt:lpstr>4. Choose a Media Type</vt:lpstr>
      <vt:lpstr>4. Choose a Media Type</vt:lpstr>
      <vt:lpstr>4. Choose a Media Type</vt:lpstr>
      <vt:lpstr>PowerPoint Presentation</vt:lpstr>
      <vt:lpstr>PowerPoint Presentation</vt:lpstr>
      <vt:lpstr>Collection+JSON</vt:lpstr>
      <vt:lpstr>5. Write a Profile</vt:lpstr>
      <vt:lpstr>Profiles RFC</vt:lpstr>
      <vt:lpstr>PowerPoint Presentation</vt:lpstr>
      <vt:lpstr>PowerPoint Presentation</vt:lpstr>
      <vt:lpstr>6. Implementation </vt:lpstr>
      <vt:lpstr>6. Implementation ta-da!</vt:lpstr>
      <vt:lpstr>And now we have running code!</vt:lpstr>
      <vt:lpstr>Wait, what's step seven?</vt:lpstr>
      <vt:lpstr>7. Publication</vt:lpstr>
      <vt:lpstr>7. Publication</vt:lpstr>
      <vt:lpstr>Now, you're done!</vt:lpstr>
      <vt:lpstr>Seven Simple Steps</vt:lpstr>
      <vt:lpstr>API Design Methodology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Design Methodology</dc:title>
  <dc:creator>Michael Amundsen</dc:creator>
  <cp:lastModifiedBy>Michael Amundsen</cp:lastModifiedBy>
  <cp:revision>18</cp:revision>
  <dcterms:modified xsi:type="dcterms:W3CDTF">2016-04-01T04:50:21Z</dcterms:modified>
</cp:coreProperties>
</file>